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432"/>
    <a:srgbClr val="4A148C"/>
    <a:srgbClr val="262626"/>
    <a:srgbClr val="006A5C"/>
    <a:srgbClr val="662D91"/>
    <a:srgbClr val="F68B1F"/>
    <a:srgbClr val="EFEFEF"/>
    <a:srgbClr val="263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F873B3-C6CE-4CD4-A970-150DCC625726}" v="3" dt="2023-05-25T14:50:40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>
        <p:scale>
          <a:sx n="30" d="100"/>
          <a:sy n="30" d="100"/>
        </p:scale>
        <p:origin x="1176" y="-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7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2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0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6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69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8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21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1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3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1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B498-9D4D-4FAD-891F-E57FF8B5A028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13E7-4515-4082-A960-D4704025B3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>
            <a:extLst>
              <a:ext uri="{FF2B5EF4-FFF2-40B4-BE49-F238E27FC236}">
                <a16:creationId xmlns:a16="http://schemas.microsoft.com/office/drawing/2014/main" id="{4A7088AE-0C11-B48D-586E-56C52491845E}"/>
              </a:ext>
            </a:extLst>
          </p:cNvPr>
          <p:cNvSpPr/>
          <p:nvPr/>
        </p:nvSpPr>
        <p:spPr>
          <a:xfrm>
            <a:off x="-5" y="-110691"/>
            <a:ext cx="30275213" cy="5803017"/>
          </a:xfrm>
          <a:prstGeom prst="rect">
            <a:avLst/>
          </a:prstGeom>
          <a:solidFill>
            <a:srgbClr val="0D24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9EE2F9-E368-471F-966F-6846CB3D7866}"/>
              </a:ext>
            </a:extLst>
          </p:cNvPr>
          <p:cNvSpPr/>
          <p:nvPr/>
        </p:nvSpPr>
        <p:spPr>
          <a:xfrm>
            <a:off x="7512826" y="-225225"/>
            <a:ext cx="21176541" cy="5350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Duas </a:t>
            </a:r>
            <a:r>
              <a:rPr lang="en-US" sz="11352" b="1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linhas</a:t>
            </a: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para </a:t>
            </a:r>
            <a:r>
              <a:rPr lang="en-US" sz="11352" b="1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explicar</a:t>
            </a: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o </a:t>
            </a:r>
            <a:r>
              <a:rPr lang="en-US" sz="11352" b="1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seu</a:t>
            </a: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en-US" sz="11352" b="1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trabalho</a:t>
            </a: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en-US" sz="11352" b="1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resumidamente</a:t>
            </a:r>
            <a:r>
              <a:rPr lang="en-US" sz="11352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b="1" dirty="0" err="1">
                <a:solidFill>
                  <a:schemeClr val="bg1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não</a:t>
            </a:r>
            <a:r>
              <a:rPr lang="en-US" sz="4000" b="1" dirty="0">
                <a:solidFill>
                  <a:schemeClr val="bg1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é o </a:t>
            </a:r>
            <a:r>
              <a:rPr lang="en-US" sz="4000" b="1" dirty="0" err="1">
                <a:solidFill>
                  <a:schemeClr val="bg1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título</a:t>
            </a:r>
            <a:r>
              <a:rPr lang="en-US" sz="4000" b="1" dirty="0">
                <a:solidFill>
                  <a:schemeClr val="bg1"/>
                </a:solidFill>
                <a:latin typeface="Segoe UI Light" panose="020B05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)</a:t>
            </a:r>
            <a:r>
              <a:rPr lang="en-US" sz="4000" b="1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endParaRPr lang="en-US" sz="4000" dirty="0">
              <a:latin typeface="Segoe UI Light" panose="020B05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16" name="Agrupar 15">
            <a:extLst>
              <a:ext uri="{FF2B5EF4-FFF2-40B4-BE49-F238E27FC236}">
                <a16:creationId xmlns:a16="http://schemas.microsoft.com/office/drawing/2014/main" id="{922B73B1-0578-DC61-E96D-CC599D245402}"/>
              </a:ext>
            </a:extLst>
          </p:cNvPr>
          <p:cNvGrpSpPr/>
          <p:nvPr/>
        </p:nvGrpSpPr>
        <p:grpSpPr>
          <a:xfrm>
            <a:off x="1781106" y="16119505"/>
            <a:ext cx="12419322" cy="6756721"/>
            <a:chOff x="1781106" y="15833194"/>
            <a:chExt cx="12419322" cy="675672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0B897D2-C495-BD92-B6A9-9EEA550DF840}"/>
                </a:ext>
              </a:extLst>
            </p:cNvPr>
            <p:cNvSpPr/>
            <p:nvPr/>
          </p:nvSpPr>
          <p:spPr>
            <a:xfrm>
              <a:off x="1781106" y="15833194"/>
              <a:ext cx="12419322" cy="6756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723900" dist="1143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3" dirty="0"/>
                <a:t>v</a:t>
              </a:r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A1EE83F7-0783-7655-C10F-786B67F79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40056" y="17128198"/>
              <a:ext cx="9477138" cy="4166486"/>
            </a:xfrm>
            <a:prstGeom prst="rect">
              <a:avLst/>
            </a:prstGeom>
          </p:spPr>
        </p:pic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72D9C27F-C68A-D00C-5027-D5C48289E9A6}"/>
              </a:ext>
            </a:extLst>
          </p:cNvPr>
          <p:cNvGrpSpPr/>
          <p:nvPr/>
        </p:nvGrpSpPr>
        <p:grpSpPr>
          <a:xfrm>
            <a:off x="16074785" y="16073828"/>
            <a:ext cx="12614582" cy="6756722"/>
            <a:chOff x="16074785" y="15833195"/>
            <a:chExt cx="12614582" cy="675672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D51A22D-6E78-9EC1-AA7A-2AE3D9D637C1}"/>
                </a:ext>
              </a:extLst>
            </p:cNvPr>
            <p:cNvSpPr/>
            <p:nvPr/>
          </p:nvSpPr>
          <p:spPr>
            <a:xfrm>
              <a:off x="16074785" y="15833195"/>
              <a:ext cx="12614582" cy="67567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723900" dist="1143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3" dirty="0"/>
                <a:t>v</a:t>
              </a: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C3232699-B638-7CF9-0403-710AB4EB76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890382" y="16957187"/>
              <a:ext cx="10884069" cy="4157285"/>
            </a:xfrm>
            <a:prstGeom prst="rect">
              <a:avLst/>
            </a:prstGeom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F3D61A8-5BBF-232B-EBCB-EC446284E1EA}"/>
              </a:ext>
            </a:extLst>
          </p:cNvPr>
          <p:cNvSpPr txBox="1"/>
          <p:nvPr/>
        </p:nvSpPr>
        <p:spPr>
          <a:xfrm>
            <a:off x="2007000" y="13637383"/>
            <a:ext cx="11852241" cy="191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Resultado</a:t>
            </a:r>
            <a:r>
              <a:rPr lang="en-US" sz="4200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1:</a:t>
            </a:r>
            <a:r>
              <a:rPr lang="en-US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BR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Explique rapidamente o que o gráfico mostra. Ajude as pessoas a pensar.</a:t>
            </a:r>
            <a:endParaRPr lang="en-US" sz="4200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36E0388-2942-A976-C11F-C3E7650F00BC}"/>
              </a:ext>
            </a:extLst>
          </p:cNvPr>
          <p:cNvSpPr txBox="1"/>
          <p:nvPr/>
        </p:nvSpPr>
        <p:spPr>
          <a:xfrm>
            <a:off x="16074786" y="13637383"/>
            <a:ext cx="12614581" cy="191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Resultado</a:t>
            </a:r>
            <a:r>
              <a:rPr lang="en-US" sz="4200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2:</a:t>
            </a:r>
            <a:r>
              <a:rPr lang="en-US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pt-BR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Números grandes são mais fáceis de visualizar à distância e mais acessíveis.</a:t>
            </a:r>
            <a:endParaRPr lang="en-US" sz="42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059D60-BC78-9BB8-43D6-C639D5B7286D}"/>
              </a:ext>
            </a:extLst>
          </p:cNvPr>
          <p:cNvSpPr txBox="1"/>
          <p:nvPr/>
        </p:nvSpPr>
        <p:spPr>
          <a:xfrm>
            <a:off x="2007000" y="23649640"/>
            <a:ext cx="6756000" cy="125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68" dirty="0" err="1"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Metodologia</a:t>
            </a:r>
            <a:endParaRPr lang="en-US" sz="7568" dirty="0">
              <a:latin typeface="Segoe UI Black" panose="020B0A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DCD9CC-0316-26D8-3153-0E55BAB1E237}"/>
              </a:ext>
            </a:extLst>
          </p:cNvPr>
          <p:cNvSpPr txBox="1"/>
          <p:nvPr/>
        </p:nvSpPr>
        <p:spPr>
          <a:xfrm>
            <a:off x="1683472" y="10204382"/>
            <a:ext cx="26908261" cy="26920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432503" tIns="432503" rIns="432503" bIns="4325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200" b="1" dirty="0" err="1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Contexto</a:t>
            </a:r>
            <a:r>
              <a:rPr lang="en-US" sz="4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: </a:t>
            </a:r>
            <a:r>
              <a:rPr lang="en-US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</a:t>
            </a:r>
            <a:r>
              <a:rPr lang="pt-BR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 acordo com a contagem de downloads do Open Science Framework, 70.000 pessoas precisavam de um layout no estilo retrato para o #betterposter.</a:t>
            </a:r>
            <a:endParaRPr lang="en-US" sz="42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DA158F-8F06-D2E9-E679-A7B2E44A3659}"/>
              </a:ext>
            </a:extLst>
          </p:cNvPr>
          <p:cNvSpPr txBox="1"/>
          <p:nvPr/>
        </p:nvSpPr>
        <p:spPr>
          <a:xfrm>
            <a:off x="8763000" y="23592088"/>
            <a:ext cx="3086100" cy="1096122"/>
          </a:xfrm>
          <a:prstGeom prst="roundRect">
            <a:avLst>
              <a:gd name="adj" fmla="val 16667"/>
            </a:avLst>
          </a:prstGeom>
          <a:solidFill>
            <a:srgbClr val="F68B1F"/>
          </a:solidFill>
        </p:spPr>
        <p:txBody>
          <a:bodyPr wrap="square" lIns="216252" tIns="216252" rIns="216252" bIns="216252" rtlCol="0">
            <a:spAutoFit/>
          </a:bodyPr>
          <a:lstStyle/>
          <a:p>
            <a:pPr algn="ctr"/>
            <a:r>
              <a:rPr lang="en-US" sz="3600" dirty="0" err="1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Investigação</a:t>
            </a:r>
            <a:endParaRPr lang="en-US" sz="3600" dirty="0"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EE0DFD-9970-97B1-0456-F7515520F073}"/>
              </a:ext>
            </a:extLst>
          </p:cNvPr>
          <p:cNvSpPr txBox="1"/>
          <p:nvPr/>
        </p:nvSpPr>
        <p:spPr>
          <a:xfrm>
            <a:off x="12429402" y="23537545"/>
            <a:ext cx="4396862" cy="1096122"/>
          </a:xfrm>
          <a:prstGeom prst="roundRect">
            <a:avLst>
              <a:gd name="adj" fmla="val 16667"/>
            </a:avLst>
          </a:prstGeom>
          <a:solidFill>
            <a:srgbClr val="662D91"/>
          </a:solidFill>
        </p:spPr>
        <p:txBody>
          <a:bodyPr wrap="square" lIns="216252" tIns="216252" rIns="216252" bIns="216252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Longitudinal</a:t>
            </a:r>
            <a:endParaRPr lang="en-US" sz="36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C40A0876-ACA7-7F81-F463-B75FF403AA04}"/>
              </a:ext>
            </a:extLst>
          </p:cNvPr>
          <p:cNvGrpSpPr/>
          <p:nvPr/>
        </p:nvGrpSpPr>
        <p:grpSpPr>
          <a:xfrm>
            <a:off x="1781107" y="24912188"/>
            <a:ext cx="26908262" cy="8931188"/>
            <a:chOff x="1781107" y="25537833"/>
            <a:chExt cx="26908262" cy="893118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CA9DE5D-D514-FAEA-8688-71D43253F7ED}"/>
                </a:ext>
              </a:extLst>
            </p:cNvPr>
            <p:cNvSpPr/>
            <p:nvPr/>
          </p:nvSpPr>
          <p:spPr>
            <a:xfrm>
              <a:off x="1781107" y="25537833"/>
              <a:ext cx="26908262" cy="8440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723900" dist="114300" dir="2700000" algn="t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703" dirty="0"/>
                <a:t>v</a:t>
              </a:r>
            </a:p>
          </p:txBody>
        </p:sp>
        <p:pic>
          <p:nvPicPr>
            <p:cNvPr id="37" name="Picture 36" descr="A picture containing clock&#10;&#10;Description automatically generated">
              <a:extLst>
                <a:ext uri="{FF2B5EF4-FFF2-40B4-BE49-F238E27FC236}">
                  <a16:creationId xmlns:a16="http://schemas.microsoft.com/office/drawing/2014/main" id="{5DC3083A-00EF-7427-0E69-8931813F67F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36797" y="26117131"/>
              <a:ext cx="23782071" cy="835189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0041323-B3E2-5C21-DB63-0092D6517E35}"/>
                </a:ext>
              </a:extLst>
            </p:cNvPr>
            <p:cNvSpPr txBox="1"/>
            <p:nvPr/>
          </p:nvSpPr>
          <p:spPr>
            <a:xfrm>
              <a:off x="4248543" y="26234162"/>
              <a:ext cx="10270839" cy="165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3600" dirty="0"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O ponto de controle imunológico </a:t>
              </a:r>
              <a:r>
                <a:rPr lang="pt-BR" sz="3600" dirty="0">
                  <a:solidFill>
                    <a:srgbClr val="FF0000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inibe</a:t>
              </a:r>
              <a:r>
                <a:rPr lang="pt-BR" sz="3600" dirty="0"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 a ativação das células T.</a:t>
              </a:r>
              <a:endParaRPr lang="en-US" sz="36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A3082B-5D4A-41DE-31C8-BF43C565F7A6}"/>
                </a:ext>
              </a:extLst>
            </p:cNvPr>
            <p:cNvSpPr txBox="1"/>
            <p:nvPr/>
          </p:nvSpPr>
          <p:spPr>
            <a:xfrm>
              <a:off x="16308815" y="26274786"/>
              <a:ext cx="10742606" cy="1651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pt-BR" sz="3600" dirty="0"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Os anticorpos anti-PDF-1 permitem a ativação de células T</a:t>
              </a:r>
              <a:endParaRPr lang="en-US" sz="36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277B0C5-E017-E104-4A16-318CBEA79D94}"/>
                </a:ext>
              </a:extLst>
            </p:cNvPr>
            <p:cNvSpPr/>
            <p:nvPr/>
          </p:nvSpPr>
          <p:spPr>
            <a:xfrm>
              <a:off x="3040056" y="26643133"/>
              <a:ext cx="914400" cy="914400"/>
            </a:xfrm>
            <a:prstGeom prst="round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Segoe UI Black" panose="020B0A02040204020203" pitchFamily="34" charset="0"/>
                  <a:ea typeface="Segoe UI Black" panose="020B0A02040204020203" pitchFamily="34" charset="0"/>
                </a:rPr>
                <a:t>1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DE07531B-3352-34EF-503F-0C69CB88ACF4}"/>
                </a:ext>
              </a:extLst>
            </p:cNvPr>
            <p:cNvSpPr/>
            <p:nvPr/>
          </p:nvSpPr>
          <p:spPr>
            <a:xfrm>
              <a:off x="15160385" y="26643133"/>
              <a:ext cx="914400" cy="914400"/>
            </a:xfrm>
            <a:prstGeom prst="round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Segoe UI Black" panose="020B0A02040204020203" pitchFamily="34" charset="0"/>
                  <a:ea typeface="Segoe UI Black" panose="020B0A02040204020203" pitchFamily="34" charset="0"/>
                </a:rPr>
                <a:t>2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CCDF1688-4DF4-E78B-4843-962D6FA7479F}"/>
              </a:ext>
            </a:extLst>
          </p:cNvPr>
          <p:cNvSpPr txBox="1"/>
          <p:nvPr/>
        </p:nvSpPr>
        <p:spPr>
          <a:xfrm>
            <a:off x="1740203" y="6281234"/>
            <a:ext cx="2327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Coloque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 </a:t>
            </a:r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Título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aqui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Investigando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dinâmica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 x </a:t>
            </a:r>
            <a:r>
              <a:rPr lang="en-US" sz="6600" i="1" dirty="0" err="1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</a:t>
            </a:r>
            <a:r>
              <a:rPr lang="en-US" sz="6600" i="1" dirty="0">
                <a:solidFill>
                  <a:srgbClr val="2626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29B8E1-062E-811E-4095-4908765D1A4D}"/>
              </a:ext>
            </a:extLst>
          </p:cNvPr>
          <p:cNvSpPr txBox="1"/>
          <p:nvPr/>
        </p:nvSpPr>
        <p:spPr>
          <a:xfrm>
            <a:off x="1740203" y="34082355"/>
            <a:ext cx="26908261" cy="36615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432503" tIns="432503" rIns="432503" bIns="432503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200" b="1" dirty="0"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Discussão: </a:t>
            </a:r>
            <a:r>
              <a:rPr lang="pt-BR" sz="4200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Essa é apenas uma interpretação das descobertas que sugerem que os pôsteres eficazes são organizados, têm figuras e textos grandes e incluem caixas de chamadas com dicas. Falta a sua personalidade e o seu talento criativo.</a:t>
            </a:r>
            <a:endParaRPr lang="en-US" sz="4200" dirty="0"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A62F5790-317C-3BA1-A3DC-21E98EC6BAF3}"/>
              </a:ext>
            </a:extLst>
          </p:cNvPr>
          <p:cNvSpPr txBox="1"/>
          <p:nvPr/>
        </p:nvSpPr>
        <p:spPr>
          <a:xfrm>
            <a:off x="1816099" y="8257761"/>
            <a:ext cx="151357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Primeiro</a:t>
            </a:r>
            <a:r>
              <a:rPr lang="en-US" sz="5400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5400" dirty="0">
                <a:latin typeface="Segoe UI Light" panose="020B0502040204020203" pitchFamily="34" charset="0"/>
                <a:cs typeface="Segoe UI Light" panose="020B0502040204020203" pitchFamily="34" charset="0"/>
              </a:rPr>
              <a:t>Autor</a:t>
            </a:r>
            <a:r>
              <a:rPr lang="en-US" sz="5400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1</a:t>
            </a:r>
            <a:r>
              <a:rPr lang="en-US" sz="54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Segundo Autor</a:t>
            </a:r>
            <a:r>
              <a:rPr lang="en-US" sz="5400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</a:t>
            </a:r>
            <a:r>
              <a:rPr lang="en-US" sz="54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en-US" sz="5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Terceiro</a:t>
            </a:r>
            <a:r>
              <a:rPr lang="en-US" sz="5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Autor</a:t>
            </a:r>
            <a:r>
              <a:rPr lang="en-US" sz="5400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  <a:r>
              <a:rPr lang="en-US" sz="5400" dirty="0">
                <a:latin typeface="Segoe UI Light" panose="020B0502040204020203" pitchFamily="34" charset="0"/>
                <a:cs typeface="Segoe UI Light" panose="020B0502040204020203" pitchFamily="34" charset="0"/>
              </a:rPr>
              <a:t>*…</a:t>
            </a:r>
            <a:endParaRPr lang="en-US" sz="5400" b="1" baseline="30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3DABEB78-4251-EE4E-3D04-007E42A52BCD}"/>
              </a:ext>
            </a:extLst>
          </p:cNvPr>
          <p:cNvSpPr/>
          <p:nvPr/>
        </p:nvSpPr>
        <p:spPr>
          <a:xfrm>
            <a:off x="-6" y="38646017"/>
            <a:ext cx="30275213" cy="4157746"/>
          </a:xfrm>
          <a:prstGeom prst="rect">
            <a:avLst/>
          </a:prstGeom>
          <a:solidFill>
            <a:srgbClr val="0D243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5" name="Imagem 24" descr="Desenho de rosto de pessoa visto de perto&#10;&#10;Descrição gerada automaticamente com confiança média">
            <a:extLst>
              <a:ext uri="{FF2B5EF4-FFF2-40B4-BE49-F238E27FC236}">
                <a16:creationId xmlns:a16="http://schemas.microsoft.com/office/drawing/2014/main" id="{D5114D9A-3490-DA0C-F2C9-F4028A9F12A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15574" t="12295" r="18852" b="13115"/>
          <a:stretch/>
        </p:blipFill>
        <p:spPr>
          <a:xfrm>
            <a:off x="19186628" y="38790985"/>
            <a:ext cx="3195448" cy="3634821"/>
          </a:xfrm>
          <a:prstGeom prst="rect">
            <a:avLst/>
          </a:prstGeom>
        </p:spPr>
      </p:pic>
      <p:sp>
        <p:nvSpPr>
          <p:cNvPr id="26" name="CaixaDeTexto 25">
            <a:extLst>
              <a:ext uri="{FF2B5EF4-FFF2-40B4-BE49-F238E27FC236}">
                <a16:creationId xmlns:a16="http://schemas.microsoft.com/office/drawing/2014/main" id="{AB4699D5-0E6A-7369-AA17-B616DBB446F1}"/>
              </a:ext>
            </a:extLst>
          </p:cNvPr>
          <p:cNvSpPr txBox="1"/>
          <p:nvPr/>
        </p:nvSpPr>
        <p:spPr>
          <a:xfrm>
            <a:off x="22162844" y="38309449"/>
            <a:ext cx="8112369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1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EBBio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6E3C0E-5E41-6D9A-A3AD-77DCEA9CB4A3}"/>
              </a:ext>
            </a:extLst>
          </p:cNvPr>
          <p:cNvSpPr txBox="1"/>
          <p:nvPr/>
        </p:nvSpPr>
        <p:spPr>
          <a:xfrm>
            <a:off x="26025861" y="38405980"/>
            <a:ext cx="416362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5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2025</a:t>
            </a:r>
            <a:endParaRPr lang="pt-BR" sz="150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7DB3B171-E3F3-0FDA-1C95-9CAAE5AFDC8D}"/>
              </a:ext>
            </a:extLst>
          </p:cNvPr>
          <p:cNvSpPr txBox="1"/>
          <p:nvPr/>
        </p:nvSpPr>
        <p:spPr>
          <a:xfrm>
            <a:off x="22386200" y="40620720"/>
            <a:ext cx="7889013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t-BR" sz="9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Biossegurança</a:t>
            </a:r>
            <a:r>
              <a:rPr lang="pt-BR" sz="9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 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29E7023B-6150-0D44-7F43-EDC2A23185C1}"/>
              </a:ext>
            </a:extLst>
          </p:cNvPr>
          <p:cNvSpPr/>
          <p:nvPr/>
        </p:nvSpPr>
        <p:spPr>
          <a:xfrm>
            <a:off x="21803234" y="42019760"/>
            <a:ext cx="8988049" cy="538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800" dirty="0"/>
              <a:t>5 e 6 de maio de 2025, em Vitória - ES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69447393-F2FF-0079-335A-CBC35C4CDE9D}"/>
              </a:ext>
            </a:extLst>
          </p:cNvPr>
          <p:cNvSpPr txBox="1"/>
          <p:nvPr/>
        </p:nvSpPr>
        <p:spPr>
          <a:xfrm>
            <a:off x="22386200" y="40106020"/>
            <a:ext cx="78890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10º</a:t>
            </a:r>
            <a:r>
              <a:rPr lang="pt-BR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Encontro Bienal de </a:t>
            </a:r>
          </a:p>
        </p:txBody>
      </p:sp>
      <p:sp>
        <p:nvSpPr>
          <p:cNvPr id="43" name="TextBox 21">
            <a:extLst>
              <a:ext uri="{FF2B5EF4-FFF2-40B4-BE49-F238E27FC236}">
                <a16:creationId xmlns:a16="http://schemas.microsoft.com/office/drawing/2014/main" id="{FB92833A-E996-51BA-69F3-26AB983592A3}"/>
              </a:ext>
            </a:extLst>
          </p:cNvPr>
          <p:cNvSpPr txBox="1"/>
          <p:nvPr/>
        </p:nvSpPr>
        <p:spPr>
          <a:xfrm>
            <a:off x="376465" y="38836867"/>
            <a:ext cx="10243910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Apoio</a:t>
            </a:r>
            <a:r>
              <a:rPr lang="en-US" sz="4400" b="1" baseline="30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400" b="1" baseline="30000" dirty="0" err="1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Financeiro</a:t>
            </a:r>
            <a:r>
              <a:rPr lang="en-US" sz="4400" b="1" baseline="30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:</a:t>
            </a:r>
            <a:r>
              <a:rPr lang="en-US" sz="4400" b="1" baseline="30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pt-BR" sz="4400" b="1" baseline="30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(Acrescentar os nomes e as logomarcas dos financiadores do projeto)</a:t>
            </a:r>
            <a:endParaRPr lang="en-US" sz="44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B409F165-033C-7673-6915-C00548F6C464}"/>
              </a:ext>
            </a:extLst>
          </p:cNvPr>
          <p:cNvSpPr txBox="1"/>
          <p:nvPr/>
        </p:nvSpPr>
        <p:spPr>
          <a:xfrm>
            <a:off x="1683472" y="9356010"/>
            <a:ext cx="166714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1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Laboratório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Instituição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e-mail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; </a:t>
            </a:r>
            <a:r>
              <a:rPr lang="en-US" sz="1800" b="1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Laboratório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Instituição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; </a:t>
            </a:r>
            <a:r>
              <a:rPr lang="en-US" sz="1800" b="1" baseline="30000" dirty="0">
                <a:latin typeface="Segoe UI Light" panose="020B0502040204020203" pitchFamily="34" charset="0"/>
                <a:cs typeface="Segoe UI Light" panose="020B0502040204020203" pitchFamily="34" charset="0"/>
              </a:rPr>
              <a:t>2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Laboratório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en-US" sz="1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Instituição</a:t>
            </a: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; 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7" name="TextBox 21">
            <a:extLst>
              <a:ext uri="{FF2B5EF4-FFF2-40B4-BE49-F238E27FC236}">
                <a16:creationId xmlns:a16="http://schemas.microsoft.com/office/drawing/2014/main" id="{106B49B7-664F-3F23-08B8-3DCAD060B81A}"/>
              </a:ext>
            </a:extLst>
          </p:cNvPr>
          <p:cNvSpPr txBox="1"/>
          <p:nvPr/>
        </p:nvSpPr>
        <p:spPr>
          <a:xfrm>
            <a:off x="992754" y="736322"/>
            <a:ext cx="4934231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400" b="1" baseline="30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(Acrescentar as logomarcas das instituições de vínculo dos autores)</a:t>
            </a:r>
            <a:endParaRPr lang="en-US" sz="44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99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563</TotalTime>
  <Words>229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Impact</vt:lpstr>
      <vt:lpstr>Segoe UI</vt:lpstr>
      <vt:lpstr>Segoe UI Black</vt:lpstr>
      <vt:lpstr>Segoe UI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Morrison</dc:creator>
  <cp:lastModifiedBy>Oeber</cp:lastModifiedBy>
  <cp:revision>31</cp:revision>
  <dcterms:created xsi:type="dcterms:W3CDTF">2019-04-03T04:48:47Z</dcterms:created>
  <dcterms:modified xsi:type="dcterms:W3CDTF">2025-01-13T23:17:33Z</dcterms:modified>
</cp:coreProperties>
</file>